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81">
          <p15:clr>
            <a:srgbClr val="A4A3A4"/>
          </p15:clr>
        </p15:guide>
        <p15:guide id="2" pos="2880">
          <p15:clr>
            <a:srgbClr val="A4A3A4"/>
          </p15:clr>
        </p15:guide>
        <p15:guide id="3" pos="554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9D38423-B2D2-47CD-B37F-46D732F573BF}">
  <a:tblStyle styleId="{49D38423-B2D2-47CD-B37F-46D732F573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81" orient="horz"/>
        <p:guide pos="2880"/>
        <p:guide pos="55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52eae9cd09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52eae9cd09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52eae9cd09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52eae9cd09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52eae9cd09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52eae9cd09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5b5745aa0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5b5745aa0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52eae9cd09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52eae9cd09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52eae9cd09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52eae9cd09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53542fa42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53542fa42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52eae9cd09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52eae9cd09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53542fa42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53542fa42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397ad6327a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397ad6327a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52eae9cd0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52eae9cd0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397ad6327a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397ad6327a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52eae9cd09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52eae9cd09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52eae9cd09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52eae9cd09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52eae9cd09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52eae9cd09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52eae9cd09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52eae9cd09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52eae9cd09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52eae9cd09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52eae9cd09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52eae9cd09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52eae9cd09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52eae9cd09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52eae9cd09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52eae9cd09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52eae9cd09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52eae9cd09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35.png"/><Relationship Id="rId7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11" Type="http://schemas.openxmlformats.org/officeDocument/2006/relationships/image" Target="../media/image39.png"/><Relationship Id="rId10" Type="http://schemas.openxmlformats.org/officeDocument/2006/relationships/image" Target="../media/image30.png"/><Relationship Id="rId9" Type="http://schemas.openxmlformats.org/officeDocument/2006/relationships/image" Target="../media/image27.png"/><Relationship Id="rId5" Type="http://schemas.openxmlformats.org/officeDocument/2006/relationships/image" Target="../media/image41.png"/><Relationship Id="rId6" Type="http://schemas.openxmlformats.org/officeDocument/2006/relationships/image" Target="../media/image32.png"/><Relationship Id="rId7" Type="http://schemas.openxmlformats.org/officeDocument/2006/relationships/image" Target="../media/image6.png"/><Relationship Id="rId8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40.png"/><Relationship Id="rId5" Type="http://schemas.openxmlformats.org/officeDocument/2006/relationships/image" Target="../media/image5.png"/><Relationship Id="rId6" Type="http://schemas.openxmlformats.org/officeDocument/2006/relationships/image" Target="../media/image37.png"/><Relationship Id="rId7" Type="http://schemas.openxmlformats.org/officeDocument/2006/relationships/image" Target="../media/image42.png"/><Relationship Id="rId8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43.png"/><Relationship Id="rId6" Type="http://schemas.openxmlformats.org/officeDocument/2006/relationships/image" Target="../media/image63.png"/><Relationship Id="rId7" Type="http://schemas.openxmlformats.org/officeDocument/2006/relationships/image" Target="../media/image5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7.png"/><Relationship Id="rId4" Type="http://schemas.openxmlformats.org/officeDocument/2006/relationships/image" Target="../media/image44.png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image" Target="../media/image4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4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45.png"/><Relationship Id="rId7" Type="http://schemas.openxmlformats.org/officeDocument/2006/relationships/image" Target="../media/image4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5.png"/><Relationship Id="rId4" Type="http://schemas.openxmlformats.org/officeDocument/2006/relationships/image" Target="../media/image49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1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5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0.png"/><Relationship Id="rId4" Type="http://schemas.openxmlformats.org/officeDocument/2006/relationships/image" Target="../media/image50.png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image" Target="../media/image5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57.png"/><Relationship Id="rId6" Type="http://schemas.openxmlformats.org/officeDocument/2006/relationships/image" Target="../media/image6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58.png"/><Relationship Id="rId6" Type="http://schemas.openxmlformats.org/officeDocument/2006/relationships/image" Target="../media/image6.png"/><Relationship Id="rId7" Type="http://schemas.openxmlformats.org/officeDocument/2006/relationships/image" Target="../media/image6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66.png"/><Relationship Id="rId5" Type="http://schemas.openxmlformats.org/officeDocument/2006/relationships/image" Target="../media/image5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11" Type="http://schemas.openxmlformats.org/officeDocument/2006/relationships/image" Target="../media/image7.png"/><Relationship Id="rId10" Type="http://schemas.openxmlformats.org/officeDocument/2006/relationships/image" Target="../media/image6.png"/><Relationship Id="rId9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12.png"/><Relationship Id="rId8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9.png"/><Relationship Id="rId9" Type="http://schemas.openxmlformats.org/officeDocument/2006/relationships/image" Target="../media/image13.png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image" Target="../media/image15.png"/><Relationship Id="rId8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28.png"/><Relationship Id="rId9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image" Target="../media/image33.png"/><Relationship Id="rId8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9" Type="http://schemas.openxmlformats.org/officeDocument/2006/relationships/image" Target="../media/image24.png"/><Relationship Id="rId5" Type="http://schemas.openxmlformats.org/officeDocument/2006/relationships/image" Target="../media/image5.png"/><Relationship Id="rId6" Type="http://schemas.openxmlformats.org/officeDocument/2006/relationships/image" Target="../media/image21.png"/><Relationship Id="rId7" Type="http://schemas.openxmlformats.org/officeDocument/2006/relationships/image" Target="../media/image19.png"/><Relationship Id="rId8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36.png"/><Relationship Id="rId7" Type="http://schemas.openxmlformats.org/officeDocument/2006/relationships/image" Target="../media/image14.png"/><Relationship Id="rId8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25.png"/><Relationship Id="rId7" Type="http://schemas.openxmlformats.org/officeDocument/2006/relationships/image" Target="../media/image29.png"/><Relationship Id="rId8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48000"/>
          </a:blip>
          <a:stretch>
            <a:fillRect/>
          </a:stretch>
        </p:blipFill>
        <p:spPr>
          <a:xfrm>
            <a:off x="44970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8526900" y="1379888"/>
            <a:ext cx="6171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3100"/>
              <a:t>STR</a:t>
            </a:r>
            <a:endParaRPr sz="3100"/>
          </a:p>
        </p:txBody>
      </p:sp>
      <p:sp>
        <p:nvSpPr>
          <p:cNvPr id="56" name="Google Shape;56;p13"/>
          <p:cNvSpPr txBox="1"/>
          <p:nvPr/>
        </p:nvSpPr>
        <p:spPr>
          <a:xfrm>
            <a:off x="78625" y="4430775"/>
            <a:ext cx="89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עידן רבני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טל נחום</a:t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25" y="78075"/>
            <a:ext cx="1602600" cy="145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5">
            <a:alphaModFix/>
          </a:blip>
          <a:srcRect b="5548" l="-4513" r="-4502" t="23589"/>
          <a:stretch/>
        </p:blipFill>
        <p:spPr>
          <a:xfrm>
            <a:off x="850175" y="256950"/>
            <a:ext cx="685800" cy="5489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 rot="-938">
            <a:off x="3336720" y="4789205"/>
            <a:ext cx="2199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100"/>
              <a:t>https://shop.hazi-hinam.co.il/</a:t>
            </a:r>
            <a:endParaRPr sz="1100"/>
          </a:p>
        </p:txBody>
      </p:sp>
      <p:pic>
        <p:nvPicPr>
          <p:cNvPr id="60" name="Google Shape;60;p13"/>
          <p:cNvPicPr preferRelativeResize="0"/>
          <p:nvPr/>
        </p:nvPicPr>
        <p:blipFill rotWithShape="1">
          <a:blip r:embed="rId5">
            <a:alphaModFix/>
          </a:blip>
          <a:srcRect b="5548" l="-4513" r="-4502" t="23589"/>
          <a:stretch/>
        </p:blipFill>
        <p:spPr>
          <a:xfrm>
            <a:off x="3291275" y="1222625"/>
            <a:ext cx="2290175" cy="1930625"/>
          </a:xfrm>
          <a:prstGeom prst="rect">
            <a:avLst/>
          </a:prstGeom>
          <a:noFill/>
          <a:ln>
            <a:noFill/>
          </a:ln>
          <a:effectLst>
            <a:outerShdw blurRad="628650" rotWithShape="0" algn="bl" dir="6000000" dist="20955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2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0800000">
            <a:off x="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2"/>
          <p:cNvSpPr/>
          <p:nvPr/>
        </p:nvSpPr>
        <p:spPr>
          <a:xfrm>
            <a:off x="7395300" y="3065950"/>
            <a:ext cx="1163100" cy="1062900"/>
          </a:xfrm>
          <a:prstGeom prst="octagon">
            <a:avLst>
              <a:gd fmla="val 29289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שמיעה</a:t>
            </a:r>
            <a:endParaRPr/>
          </a:p>
        </p:txBody>
      </p:sp>
      <p:sp>
        <p:nvSpPr>
          <p:cNvPr id="231" name="Google Shape;231;p22"/>
          <p:cNvSpPr/>
          <p:nvPr/>
        </p:nvSpPr>
        <p:spPr>
          <a:xfrm>
            <a:off x="7395288" y="1330013"/>
            <a:ext cx="1163100" cy="1062900"/>
          </a:xfrm>
          <a:prstGeom prst="octagon">
            <a:avLst>
              <a:gd fmla="val 29289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ראיה</a:t>
            </a:r>
            <a:endParaRPr/>
          </a:p>
        </p:txBody>
      </p:sp>
      <p:sp>
        <p:nvSpPr>
          <p:cNvPr id="232" name="Google Shape;232;p22"/>
          <p:cNvSpPr txBox="1"/>
          <p:nvPr/>
        </p:nvSpPr>
        <p:spPr>
          <a:xfrm>
            <a:off x="7455300" y="258225"/>
            <a:ext cx="15423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3700"/>
              <a:t>נגישות</a:t>
            </a:r>
            <a:endParaRPr sz="3700"/>
          </a:p>
        </p:txBody>
      </p:sp>
      <p:pic>
        <p:nvPicPr>
          <p:cNvPr id="233" name="Google Shape;233;p22"/>
          <p:cNvPicPr preferRelativeResize="0"/>
          <p:nvPr/>
        </p:nvPicPr>
        <p:blipFill rotWithShape="1">
          <a:blip r:embed="rId4">
            <a:alphaModFix/>
          </a:blip>
          <a:srcRect b="5548" l="-4513" r="-4502" t="23589"/>
          <a:stretch/>
        </p:blipFill>
        <p:spPr>
          <a:xfrm>
            <a:off x="760025" y="258225"/>
            <a:ext cx="473139" cy="40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76200"/>
            <a:ext cx="1377150" cy="125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2"/>
          <p:cNvPicPr preferRelativeResize="0"/>
          <p:nvPr/>
        </p:nvPicPr>
        <p:blipFill rotWithShape="1">
          <a:blip r:embed="rId4">
            <a:alphaModFix/>
          </a:blip>
          <a:srcRect b="5548" l="-4513" r="-4502" t="23589"/>
          <a:stretch/>
        </p:blipFill>
        <p:spPr>
          <a:xfrm>
            <a:off x="760025" y="258225"/>
            <a:ext cx="473139" cy="40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2987" y="414088"/>
            <a:ext cx="473150" cy="578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3100" y="2725050"/>
            <a:ext cx="2181225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2"/>
          <p:cNvSpPr txBox="1"/>
          <p:nvPr/>
        </p:nvSpPr>
        <p:spPr>
          <a:xfrm>
            <a:off x="2963556" y="258225"/>
            <a:ext cx="22644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3700"/>
              <a:t>שימושיות</a:t>
            </a:r>
            <a:endParaRPr sz="3700"/>
          </a:p>
        </p:txBody>
      </p:sp>
      <p:sp>
        <p:nvSpPr>
          <p:cNvPr id="239" name="Google Shape;239;p22"/>
          <p:cNvSpPr/>
          <p:nvPr/>
        </p:nvSpPr>
        <p:spPr>
          <a:xfrm>
            <a:off x="3375325" y="992150"/>
            <a:ext cx="1163100" cy="1062900"/>
          </a:xfrm>
          <a:prstGeom prst="octagon">
            <a:avLst>
              <a:gd fmla="val 29289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ידידות	</a:t>
            </a:r>
            <a:endParaRPr/>
          </a:p>
        </p:txBody>
      </p:sp>
      <p:sp>
        <p:nvSpPr>
          <p:cNvPr id="240" name="Google Shape;240;p22"/>
          <p:cNvSpPr/>
          <p:nvPr/>
        </p:nvSpPr>
        <p:spPr>
          <a:xfrm>
            <a:off x="4483488" y="1901050"/>
            <a:ext cx="1163100" cy="1062900"/>
          </a:xfrm>
          <a:prstGeom prst="octagon">
            <a:avLst>
              <a:gd fmla="val 29289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הודעות ברורות</a:t>
            </a:r>
            <a:endParaRPr/>
          </a:p>
        </p:txBody>
      </p:sp>
      <p:sp>
        <p:nvSpPr>
          <p:cNvPr id="241" name="Google Shape;241;p22"/>
          <p:cNvSpPr/>
          <p:nvPr/>
        </p:nvSpPr>
        <p:spPr>
          <a:xfrm>
            <a:off x="1970275" y="1901050"/>
            <a:ext cx="1259100" cy="1164900"/>
          </a:xfrm>
          <a:prstGeom prst="octagon">
            <a:avLst>
              <a:gd fmla="val 29289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יכולת </a:t>
            </a:r>
            <a:r>
              <a:rPr lang="iw"/>
              <a:t>התמודדות</a:t>
            </a:r>
            <a:endParaRPr/>
          </a:p>
        </p:txBody>
      </p:sp>
      <p:sp>
        <p:nvSpPr>
          <p:cNvPr id="242" name="Google Shape;242;p22"/>
          <p:cNvSpPr/>
          <p:nvPr/>
        </p:nvSpPr>
        <p:spPr>
          <a:xfrm>
            <a:off x="3375313" y="2876000"/>
            <a:ext cx="1163100" cy="1062900"/>
          </a:xfrm>
          <a:prstGeom prst="octagon">
            <a:avLst>
              <a:gd fmla="val 29289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קל ופשוט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200"/>
            <a:ext cx="1377150" cy="125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3"/>
          <p:cNvPicPr preferRelativeResize="0"/>
          <p:nvPr/>
        </p:nvPicPr>
        <p:blipFill rotWithShape="1">
          <a:blip r:embed="rId4">
            <a:alphaModFix/>
          </a:blip>
          <a:srcRect b="5548" l="-4513" r="-4502" t="23589"/>
          <a:stretch/>
        </p:blipFill>
        <p:spPr>
          <a:xfrm>
            <a:off x="760025" y="258225"/>
            <a:ext cx="473139" cy="40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3"/>
          <p:cNvSpPr txBox="1"/>
          <p:nvPr/>
        </p:nvSpPr>
        <p:spPr>
          <a:xfrm>
            <a:off x="3722400" y="84850"/>
            <a:ext cx="2974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 sz="3700"/>
              <a:t>בדיקת תאימות</a:t>
            </a:r>
            <a:endParaRPr sz="3700"/>
          </a:p>
        </p:txBody>
      </p:sp>
      <p:sp>
        <p:nvSpPr>
          <p:cNvPr id="250" name="Google Shape;250;p23"/>
          <p:cNvSpPr/>
          <p:nvPr/>
        </p:nvSpPr>
        <p:spPr>
          <a:xfrm>
            <a:off x="6746575" y="1571925"/>
            <a:ext cx="2146200" cy="136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3"/>
          <p:cNvSpPr/>
          <p:nvPr/>
        </p:nvSpPr>
        <p:spPr>
          <a:xfrm>
            <a:off x="1422188" y="1609350"/>
            <a:ext cx="2146200" cy="136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3"/>
          <p:cNvSpPr/>
          <p:nvPr/>
        </p:nvSpPr>
        <p:spPr>
          <a:xfrm>
            <a:off x="4042650" y="1571925"/>
            <a:ext cx="2146200" cy="136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23"/>
          <p:cNvPicPr preferRelativeResize="0"/>
          <p:nvPr/>
        </p:nvPicPr>
        <p:blipFill rotWithShape="1">
          <a:blip r:embed="rId5">
            <a:alphaModFix/>
          </a:blip>
          <a:srcRect b="21622" l="12539" r="19350" t="16350"/>
          <a:stretch/>
        </p:blipFill>
        <p:spPr>
          <a:xfrm>
            <a:off x="2953375" y="76200"/>
            <a:ext cx="769016" cy="7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381363"/>
            <a:ext cx="2600325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3"/>
          <p:cNvPicPr preferRelativeResize="0"/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10800000">
            <a:off x="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83098" y="2189600"/>
            <a:ext cx="473150" cy="4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63101" y="2109512"/>
            <a:ext cx="949965" cy="63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81575" y="2207075"/>
            <a:ext cx="438200" cy="4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96675" y="2099800"/>
            <a:ext cx="438201" cy="43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3"/>
          <p:cNvSpPr txBox="1"/>
          <p:nvPr/>
        </p:nvSpPr>
        <p:spPr>
          <a:xfrm>
            <a:off x="6995875" y="1718075"/>
            <a:ext cx="1647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1100"/>
              <a:t>Windows 11 Enterprise</a:t>
            </a:r>
            <a:endParaRPr sz="1100"/>
          </a:p>
        </p:txBody>
      </p:sp>
      <p:sp>
        <p:nvSpPr>
          <p:cNvPr id="261" name="Google Shape;261;p23"/>
          <p:cNvSpPr txBox="1"/>
          <p:nvPr/>
        </p:nvSpPr>
        <p:spPr>
          <a:xfrm>
            <a:off x="1671475" y="1755500"/>
            <a:ext cx="1647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1100"/>
              <a:t>Windows 10</a:t>
            </a:r>
            <a:endParaRPr sz="1100"/>
          </a:p>
        </p:txBody>
      </p:sp>
      <p:pic>
        <p:nvPicPr>
          <p:cNvPr id="262" name="Google Shape;262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22176" y="2146937"/>
            <a:ext cx="949965" cy="63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58723" y="2227025"/>
            <a:ext cx="473150" cy="4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1813" y="2227025"/>
            <a:ext cx="438200" cy="4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3"/>
          <p:cNvSpPr txBox="1"/>
          <p:nvPr/>
        </p:nvSpPr>
        <p:spPr>
          <a:xfrm>
            <a:off x="4291975" y="1661450"/>
            <a:ext cx="1647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1100"/>
              <a:t>Android 12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4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0800000">
            <a:off x="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6200"/>
            <a:ext cx="1377150" cy="125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4"/>
          <p:cNvPicPr preferRelativeResize="0"/>
          <p:nvPr/>
        </p:nvPicPr>
        <p:blipFill rotWithShape="1">
          <a:blip r:embed="rId5">
            <a:alphaModFix/>
          </a:blip>
          <a:srcRect b="5548" l="-4513" r="-4502" t="23589"/>
          <a:stretch/>
        </p:blipFill>
        <p:spPr>
          <a:xfrm>
            <a:off x="760025" y="258225"/>
            <a:ext cx="473139" cy="40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4"/>
          <p:cNvSpPr txBox="1"/>
          <p:nvPr/>
        </p:nvSpPr>
        <p:spPr>
          <a:xfrm>
            <a:off x="4368850" y="155075"/>
            <a:ext cx="32391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 sz="3700"/>
              <a:t>תוצאות הבדיקות</a:t>
            </a:r>
            <a:endParaRPr sz="3700"/>
          </a:p>
        </p:txBody>
      </p:sp>
      <p:pic>
        <p:nvPicPr>
          <p:cNvPr id="274" name="Google Shape;27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0773" y="155073"/>
            <a:ext cx="593219" cy="7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3638825"/>
            <a:ext cx="2040137" cy="135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82250" y="2263700"/>
            <a:ext cx="3893574" cy="237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26975" y="1292575"/>
            <a:ext cx="3268401" cy="20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200"/>
            <a:ext cx="1377150" cy="125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5"/>
          <p:cNvPicPr preferRelativeResize="0"/>
          <p:nvPr/>
        </p:nvPicPr>
        <p:blipFill rotWithShape="1">
          <a:blip r:embed="rId4">
            <a:alphaModFix/>
          </a:blip>
          <a:srcRect b="5548" l="-4513" r="-4502" t="23589"/>
          <a:stretch/>
        </p:blipFill>
        <p:spPr>
          <a:xfrm>
            <a:off x="760025" y="258225"/>
            <a:ext cx="473139" cy="40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5"/>
          <p:cNvSpPr txBox="1"/>
          <p:nvPr/>
        </p:nvSpPr>
        <p:spPr>
          <a:xfrm>
            <a:off x="2221350" y="155075"/>
            <a:ext cx="60498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 sz="3700"/>
              <a:t>תוצאות הבדיקות לפי פלטפורמה</a:t>
            </a:r>
            <a:endParaRPr sz="3700"/>
          </a:p>
        </p:txBody>
      </p:sp>
      <p:pic>
        <p:nvPicPr>
          <p:cNvPr id="285" name="Google Shape;28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585150"/>
            <a:ext cx="4269600" cy="255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54475" y="1080500"/>
            <a:ext cx="1489526" cy="135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48975" y="2735901"/>
            <a:ext cx="3995026" cy="2407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72375"/>
            <a:ext cx="4572000" cy="327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6850" y="763495"/>
            <a:ext cx="1377150" cy="1211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76200"/>
            <a:ext cx="1377150" cy="125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6"/>
          <p:cNvPicPr preferRelativeResize="0"/>
          <p:nvPr/>
        </p:nvPicPr>
        <p:blipFill rotWithShape="1">
          <a:blip r:embed="rId6">
            <a:alphaModFix/>
          </a:blip>
          <a:srcRect b="5548" l="-4513" r="-4502" t="23589"/>
          <a:stretch/>
        </p:blipFill>
        <p:spPr>
          <a:xfrm>
            <a:off x="760025" y="258225"/>
            <a:ext cx="473139" cy="40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6"/>
          <p:cNvSpPr txBox="1"/>
          <p:nvPr/>
        </p:nvSpPr>
        <p:spPr>
          <a:xfrm>
            <a:off x="2221350" y="155075"/>
            <a:ext cx="47013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 sz="3700"/>
              <a:t>תוצאות הבדיקות לפי </a:t>
            </a:r>
            <a:r>
              <a:rPr lang="iw" sz="3700"/>
              <a:t>סוג</a:t>
            </a:r>
            <a:endParaRPr sz="3700"/>
          </a:p>
        </p:txBody>
      </p:sp>
      <p:pic>
        <p:nvPicPr>
          <p:cNvPr id="297" name="Google Shape;29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0" y="1872375"/>
            <a:ext cx="4572000" cy="327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50" y="3838050"/>
            <a:ext cx="1305450" cy="13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6200"/>
            <a:ext cx="1377150" cy="125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7"/>
          <p:cNvPicPr preferRelativeResize="0"/>
          <p:nvPr/>
        </p:nvPicPr>
        <p:blipFill rotWithShape="1">
          <a:blip r:embed="rId5">
            <a:alphaModFix/>
          </a:blip>
          <a:srcRect b="5548" l="-4513" r="-4502" t="23589"/>
          <a:stretch/>
        </p:blipFill>
        <p:spPr>
          <a:xfrm>
            <a:off x="760025" y="258225"/>
            <a:ext cx="473139" cy="40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7"/>
          <p:cNvPicPr preferRelativeResize="0"/>
          <p:nvPr/>
        </p:nvPicPr>
        <p:blipFill rotWithShape="1">
          <a:blip r:embed="rId5">
            <a:alphaModFix/>
          </a:blip>
          <a:srcRect b="5548" l="-4513" r="-4502" t="23589"/>
          <a:stretch/>
        </p:blipFill>
        <p:spPr>
          <a:xfrm>
            <a:off x="760025" y="258225"/>
            <a:ext cx="473139" cy="40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7"/>
          <p:cNvSpPr txBox="1"/>
          <p:nvPr/>
        </p:nvSpPr>
        <p:spPr>
          <a:xfrm>
            <a:off x="2221350" y="155075"/>
            <a:ext cx="4701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 sz="3200"/>
              <a:t>תוצאות הבדיקות לפי חומרה</a:t>
            </a:r>
            <a:endParaRPr sz="3200"/>
          </a:p>
        </p:txBody>
      </p:sp>
      <p:pic>
        <p:nvPicPr>
          <p:cNvPr id="307" name="Google Shape;30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330025"/>
            <a:ext cx="4683859" cy="2810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83850" y="2509895"/>
            <a:ext cx="4460150" cy="2633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28"/>
          <p:cNvPicPr preferRelativeResize="0"/>
          <p:nvPr/>
        </p:nvPicPr>
        <p:blipFill rotWithShape="1">
          <a:blip r:embed="rId3">
            <a:alphaModFix/>
          </a:blip>
          <a:srcRect b="0" l="0" r="42512" t="0"/>
          <a:stretch/>
        </p:blipFill>
        <p:spPr>
          <a:xfrm>
            <a:off x="0" y="1224250"/>
            <a:ext cx="4542051" cy="39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8"/>
          <p:cNvPicPr preferRelativeResize="0"/>
          <p:nvPr/>
        </p:nvPicPr>
        <p:blipFill rotWithShape="1">
          <a:blip r:embed="rId4">
            <a:alphaModFix/>
          </a:blip>
          <a:srcRect b="-1370" l="0" r="0" t="1370"/>
          <a:stretch/>
        </p:blipFill>
        <p:spPr>
          <a:xfrm>
            <a:off x="4601949" y="0"/>
            <a:ext cx="454205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76200"/>
            <a:ext cx="1377150" cy="125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8"/>
          <p:cNvPicPr preferRelativeResize="0"/>
          <p:nvPr/>
        </p:nvPicPr>
        <p:blipFill rotWithShape="1">
          <a:blip r:embed="rId6">
            <a:alphaModFix/>
          </a:blip>
          <a:srcRect b="5548" l="-4513" r="-4502" t="23589"/>
          <a:stretch/>
        </p:blipFill>
        <p:spPr>
          <a:xfrm>
            <a:off x="760025" y="258225"/>
            <a:ext cx="473139" cy="40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8"/>
          <p:cNvSpPr txBox="1"/>
          <p:nvPr/>
        </p:nvSpPr>
        <p:spPr>
          <a:xfrm>
            <a:off x="1871900" y="196750"/>
            <a:ext cx="27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8"/>
          <p:cNvSpPr txBox="1"/>
          <p:nvPr/>
        </p:nvSpPr>
        <p:spPr>
          <a:xfrm>
            <a:off x="2307550" y="365375"/>
            <a:ext cx="184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1600"/>
              <a:t>Desktop - GUI</a:t>
            </a:r>
            <a:endParaRPr b="1"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6152" y="0"/>
            <a:ext cx="474784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6200"/>
            <a:ext cx="1377150" cy="125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9"/>
          <p:cNvPicPr preferRelativeResize="0"/>
          <p:nvPr/>
        </p:nvPicPr>
        <p:blipFill rotWithShape="1">
          <a:blip r:embed="rId5">
            <a:alphaModFix/>
          </a:blip>
          <a:srcRect b="5548" l="-4513" r="-4502" t="23589"/>
          <a:stretch/>
        </p:blipFill>
        <p:spPr>
          <a:xfrm>
            <a:off x="760025" y="258225"/>
            <a:ext cx="473139" cy="40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9"/>
          <p:cNvSpPr txBox="1"/>
          <p:nvPr/>
        </p:nvSpPr>
        <p:spPr>
          <a:xfrm>
            <a:off x="851075" y="1871950"/>
            <a:ext cx="2893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2100"/>
              <a:t>Desktop - Functional</a:t>
            </a:r>
            <a:endParaRPr b="1" sz="2100"/>
          </a:p>
        </p:txBody>
      </p:sp>
      <p:pic>
        <p:nvPicPr>
          <p:cNvPr id="327" name="Google Shape;32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300" y="3211925"/>
            <a:ext cx="1845975" cy="184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8360" y="33500"/>
            <a:ext cx="303668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5051" y="33500"/>
            <a:ext cx="278894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0"/>
          <p:cNvSpPr txBox="1"/>
          <p:nvPr/>
        </p:nvSpPr>
        <p:spPr>
          <a:xfrm>
            <a:off x="760025" y="2050225"/>
            <a:ext cx="2080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2500"/>
              <a:t>Mobile- GUI</a:t>
            </a:r>
            <a:endParaRPr b="1" sz="2500"/>
          </a:p>
        </p:txBody>
      </p:sp>
      <p:pic>
        <p:nvPicPr>
          <p:cNvPr id="335" name="Google Shape;33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76200"/>
            <a:ext cx="1377150" cy="125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0"/>
          <p:cNvPicPr preferRelativeResize="0"/>
          <p:nvPr/>
        </p:nvPicPr>
        <p:blipFill rotWithShape="1">
          <a:blip r:embed="rId6">
            <a:alphaModFix/>
          </a:blip>
          <a:srcRect b="5548" l="-4513" r="-4502" t="23589"/>
          <a:stretch/>
        </p:blipFill>
        <p:spPr>
          <a:xfrm>
            <a:off x="760025" y="258225"/>
            <a:ext cx="473139" cy="40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900" y="3463325"/>
            <a:ext cx="2129375" cy="16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1"/>
          <p:cNvSpPr txBox="1"/>
          <p:nvPr/>
        </p:nvSpPr>
        <p:spPr>
          <a:xfrm>
            <a:off x="0" y="2111975"/>
            <a:ext cx="3086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2100">
                <a:solidFill>
                  <a:schemeClr val="dk1"/>
                </a:solidFill>
              </a:rPr>
              <a:t>Desktop </a:t>
            </a:r>
            <a:r>
              <a:rPr b="1" lang="iw" sz="2500"/>
              <a:t>- </a:t>
            </a:r>
            <a:r>
              <a:rPr b="1" lang="iw" sz="2100">
                <a:solidFill>
                  <a:schemeClr val="dk1"/>
                </a:solidFill>
              </a:rPr>
              <a:t>Functional</a:t>
            </a:r>
            <a:endParaRPr b="1" sz="2500"/>
          </a:p>
        </p:txBody>
      </p:sp>
      <p:pic>
        <p:nvPicPr>
          <p:cNvPr id="343" name="Google Shape;34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200"/>
            <a:ext cx="1377150" cy="125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1"/>
          <p:cNvPicPr preferRelativeResize="0"/>
          <p:nvPr/>
        </p:nvPicPr>
        <p:blipFill rotWithShape="1">
          <a:blip r:embed="rId4">
            <a:alphaModFix/>
          </a:blip>
          <a:srcRect b="5548" l="-4513" r="-4502" t="23589"/>
          <a:stretch/>
        </p:blipFill>
        <p:spPr>
          <a:xfrm>
            <a:off x="760025" y="258225"/>
            <a:ext cx="473139" cy="40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0525" y="0"/>
            <a:ext cx="63034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250" y="3171075"/>
            <a:ext cx="2466975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0800000">
            <a:off x="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6200"/>
            <a:ext cx="1377150" cy="125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5">
            <a:alphaModFix/>
          </a:blip>
          <a:srcRect b="5548" l="-4513" r="-4502" t="23589"/>
          <a:stretch/>
        </p:blipFill>
        <p:spPr>
          <a:xfrm>
            <a:off x="760025" y="258225"/>
            <a:ext cx="473139" cy="4074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4572000" y="464600"/>
            <a:ext cx="2811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1900" u="sng"/>
              <a:t>אודות חצי חינם אונליין</a:t>
            </a:r>
            <a:endParaRPr b="1" sz="1900" u="sng"/>
          </a:p>
        </p:txBody>
      </p:sp>
      <p:sp>
        <p:nvSpPr>
          <p:cNvPr id="69" name="Google Shape;69;p14"/>
          <p:cNvSpPr txBox="1"/>
          <p:nvPr/>
        </p:nvSpPr>
        <p:spPr>
          <a:xfrm>
            <a:off x="5385775" y="1347538"/>
            <a:ext cx="1476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1900" u="sng"/>
              <a:t>תיאור האתר</a:t>
            </a:r>
            <a:endParaRPr b="1" sz="1900" u="sng"/>
          </a:p>
        </p:txBody>
      </p:sp>
      <p:sp>
        <p:nvSpPr>
          <p:cNvPr id="70" name="Google Shape;70;p14"/>
          <p:cNvSpPr txBox="1"/>
          <p:nvPr/>
        </p:nvSpPr>
        <p:spPr>
          <a:xfrm>
            <a:off x="4942650" y="2241663"/>
            <a:ext cx="207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1900" u="sng"/>
              <a:t>תיאור </a:t>
            </a:r>
            <a:r>
              <a:rPr b="1" lang="iw" sz="1900" u="sng"/>
              <a:t>הפרויקט</a:t>
            </a:r>
            <a:endParaRPr b="1" sz="1900" u="sng"/>
          </a:p>
        </p:txBody>
      </p:sp>
      <p:sp>
        <p:nvSpPr>
          <p:cNvPr id="71" name="Google Shape;71;p14"/>
          <p:cNvSpPr txBox="1"/>
          <p:nvPr/>
        </p:nvSpPr>
        <p:spPr>
          <a:xfrm>
            <a:off x="5173200" y="3220900"/>
            <a:ext cx="1947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1900" u="sng"/>
              <a:t>תוצאות הבדיקות </a:t>
            </a:r>
            <a:endParaRPr b="1" sz="1900" u="sng"/>
          </a:p>
        </p:txBody>
      </p:sp>
      <p:sp>
        <p:nvSpPr>
          <p:cNvPr id="72" name="Google Shape;72;p14"/>
          <p:cNvSpPr txBox="1"/>
          <p:nvPr/>
        </p:nvSpPr>
        <p:spPr>
          <a:xfrm>
            <a:off x="5620800" y="4329200"/>
            <a:ext cx="1051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1900" u="sng"/>
              <a:t>מסקנות</a:t>
            </a:r>
            <a:endParaRPr b="1" sz="1900" u="sng"/>
          </a:p>
        </p:txBody>
      </p:sp>
      <p:sp>
        <p:nvSpPr>
          <p:cNvPr id="73" name="Google Shape;73;p14"/>
          <p:cNvSpPr/>
          <p:nvPr/>
        </p:nvSpPr>
        <p:spPr>
          <a:xfrm>
            <a:off x="6094150" y="1016175"/>
            <a:ext cx="276300" cy="256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6094150" y="1904713"/>
            <a:ext cx="276300" cy="256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6094150" y="2776838"/>
            <a:ext cx="276300" cy="256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6094150" y="3885138"/>
            <a:ext cx="276300" cy="256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>
            <a:off x="152400" y="1478050"/>
            <a:ext cx="4220975" cy="313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2"/>
          <p:cNvSpPr txBox="1"/>
          <p:nvPr/>
        </p:nvSpPr>
        <p:spPr>
          <a:xfrm>
            <a:off x="355025" y="2079800"/>
            <a:ext cx="2990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2500"/>
              <a:t>Mobile- Functional</a:t>
            </a:r>
            <a:endParaRPr b="1" sz="2500"/>
          </a:p>
        </p:txBody>
      </p:sp>
      <p:pic>
        <p:nvPicPr>
          <p:cNvPr id="352" name="Google Shape;35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200"/>
            <a:ext cx="1377150" cy="125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2"/>
          <p:cNvPicPr preferRelativeResize="0"/>
          <p:nvPr/>
        </p:nvPicPr>
        <p:blipFill rotWithShape="1">
          <a:blip r:embed="rId4">
            <a:alphaModFix/>
          </a:blip>
          <a:srcRect b="5548" l="-4513" r="-4502" t="23589"/>
          <a:stretch/>
        </p:blipFill>
        <p:spPr>
          <a:xfrm>
            <a:off x="760025" y="258225"/>
            <a:ext cx="473139" cy="40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3125" y="0"/>
            <a:ext cx="244852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2"/>
          <p:cNvPicPr preferRelativeResize="0"/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 rot="10800000">
            <a:off x="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8238" y="3398975"/>
            <a:ext cx="1636725" cy="163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3"/>
          <p:cNvSpPr txBox="1"/>
          <p:nvPr/>
        </p:nvSpPr>
        <p:spPr>
          <a:xfrm>
            <a:off x="3723925" y="86400"/>
            <a:ext cx="3344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 sz="3700"/>
              <a:t>שינויים ושיפורים</a:t>
            </a:r>
            <a:endParaRPr sz="3700"/>
          </a:p>
        </p:txBody>
      </p:sp>
      <p:sp>
        <p:nvSpPr>
          <p:cNvPr id="362" name="Google Shape;362;p33"/>
          <p:cNvSpPr txBox="1"/>
          <p:nvPr/>
        </p:nvSpPr>
        <p:spPr>
          <a:xfrm>
            <a:off x="1136575" y="906850"/>
            <a:ext cx="7073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1" algn="r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i="1" lang="iw" sz="1500"/>
              <a:t>שהמערכת</a:t>
            </a:r>
            <a:r>
              <a:rPr b="1" i="1" lang="iw" sz="1500"/>
              <a:t> </a:t>
            </a:r>
            <a:r>
              <a:rPr b="1" i="1" lang="iw" sz="1500"/>
              <a:t>תיתן</a:t>
            </a:r>
            <a:r>
              <a:rPr b="1" i="1" lang="iw" sz="1500"/>
              <a:t> מענה מקיף לבעלי </a:t>
            </a:r>
            <a:r>
              <a:rPr b="1" i="1" lang="iw" sz="1500"/>
              <a:t>מוגבלויות</a:t>
            </a:r>
            <a:r>
              <a:rPr b="1" i="1" lang="iw" sz="1500"/>
              <a:t>-  לטובת מניעת קנס ובנוסף  </a:t>
            </a:r>
            <a:r>
              <a:rPr b="1" i="1" lang="iw" sz="1500"/>
              <a:t>לטובת</a:t>
            </a:r>
            <a:r>
              <a:rPr b="1" i="1" lang="iw" sz="1500"/>
              <a:t> הגדלת כמות משתמשי הקצה  ושימור לקוחות</a:t>
            </a:r>
            <a:endParaRPr b="1" i="1" sz="1500"/>
          </a:p>
          <a:p>
            <a:pPr indent="-323850" lvl="0" marL="457200" rtl="1" algn="r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i="1" lang="iw" sz="1500"/>
              <a:t>יש חשיבות גדולה להוסיף שפות נוספות למערכת כגון : ערבית ואנגלית.</a:t>
            </a:r>
            <a:endParaRPr b="1" i="1" sz="1500"/>
          </a:p>
          <a:p>
            <a:pPr indent="-323850" lvl="0" marL="457200" rtl="1" algn="r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i="1" lang="iw" sz="1500"/>
              <a:t>יכולת הזמנה ללא הצטרפות והרשמה</a:t>
            </a:r>
            <a:endParaRPr b="1" i="1" sz="1500"/>
          </a:p>
          <a:p>
            <a:pPr indent="-323850" lvl="0" marL="457200" rtl="1" algn="r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i="1" lang="iw" sz="1500"/>
              <a:t>ביטול הודעת הרשמה לאחר הוספת פריט לעגלה</a:t>
            </a:r>
            <a:endParaRPr b="1" i="1" sz="1500"/>
          </a:p>
          <a:p>
            <a:pPr indent="-323850" lvl="0" marL="457200" rtl="1" algn="r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i="1" lang="iw" sz="1500"/>
              <a:t>לאחר הוספת מוצר לעגלה - ניתן להוסיף תפריט עם מגוון מוצרים דומים</a:t>
            </a:r>
            <a:endParaRPr b="1" i="1" sz="1500"/>
          </a:p>
        </p:txBody>
      </p:sp>
      <p:pic>
        <p:nvPicPr>
          <p:cNvPr id="363" name="Google Shape;3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0975" y="112025"/>
            <a:ext cx="702950" cy="70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775" y="3464850"/>
            <a:ext cx="2211350" cy="146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3"/>
          <p:cNvPicPr preferRelativeResize="0"/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10800000">
            <a:off x="1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34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0800000">
            <a:off x="-150" y="9312"/>
            <a:ext cx="9144000" cy="51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4"/>
          <p:cNvSpPr txBox="1"/>
          <p:nvPr/>
        </p:nvSpPr>
        <p:spPr>
          <a:xfrm>
            <a:off x="3722400" y="86400"/>
            <a:ext cx="16989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 sz="3700"/>
              <a:t>מסקנות</a:t>
            </a:r>
            <a:endParaRPr sz="3700"/>
          </a:p>
        </p:txBody>
      </p:sp>
      <p:sp>
        <p:nvSpPr>
          <p:cNvPr id="372" name="Google Shape;372;p34"/>
          <p:cNvSpPr txBox="1"/>
          <p:nvPr/>
        </p:nvSpPr>
        <p:spPr>
          <a:xfrm>
            <a:off x="1740350" y="1095625"/>
            <a:ext cx="6876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w" sz="1500"/>
              <a:t>צוות הפיתוח מבצע </a:t>
            </a:r>
            <a:r>
              <a:rPr b="1" i="1" lang="iw" sz="1500"/>
              <a:t>שגיאות</a:t>
            </a:r>
            <a:r>
              <a:rPr b="1" i="1" lang="iw" sz="1500"/>
              <a:t> רבות אשר עלולים לגרום לקהל היעד לעזוב את הפלטפורמה וליצור שיח ברשתות אשר עלול לפגוע </a:t>
            </a:r>
            <a:r>
              <a:rPr b="1" i="1" lang="iw" sz="1500"/>
              <a:t>במוניטין</a:t>
            </a:r>
            <a:r>
              <a:rPr b="1" i="1" lang="iw" sz="1500"/>
              <a:t> החברה </a:t>
            </a:r>
            <a:r>
              <a:rPr b="1" i="1" lang="iw" sz="1500"/>
              <a:t>שגורם</a:t>
            </a:r>
            <a:r>
              <a:rPr b="1" i="1" lang="iw" sz="1500"/>
              <a:t> להפסדים.</a:t>
            </a:r>
            <a:endParaRPr b="1" i="1" sz="1500"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500"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w" sz="1500"/>
              <a:t>צוות הבודקים הינו צוות מקצועי ומציג יכולות גבוהות בכל הקשור לבדיקות ה QA יחד עם זאת ניתן להסיק </a:t>
            </a:r>
            <a:r>
              <a:rPr b="1" i="1" lang="iw" sz="1500"/>
              <a:t>שיתכן</a:t>
            </a:r>
            <a:r>
              <a:rPr b="1" i="1" lang="iw" sz="1500"/>
              <a:t> </a:t>
            </a:r>
            <a:r>
              <a:rPr b="1" i="1" lang="iw" sz="1500"/>
              <a:t>וקיימים</a:t>
            </a:r>
            <a:r>
              <a:rPr b="1" i="1" lang="iw" sz="1500"/>
              <a:t> </a:t>
            </a:r>
            <a:r>
              <a:rPr b="1" i="1" lang="iw" sz="1500"/>
              <a:t>ליקויים</a:t>
            </a:r>
            <a:r>
              <a:rPr b="1" i="1" lang="iw" sz="1500"/>
              <a:t> נוספים אשר בודק נוסף </a:t>
            </a:r>
            <a:r>
              <a:rPr b="1" i="1" lang="iw" sz="1500"/>
              <a:t>יכול</a:t>
            </a:r>
            <a:r>
              <a:rPr b="1" i="1" lang="iw" sz="1500"/>
              <a:t>  לגשר על המצב הנתון אם המתכנתים.</a:t>
            </a:r>
            <a:endParaRPr b="1" i="1" sz="1500"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500"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w" sz="1500"/>
              <a:t>יש לשקול להעלות את רף הכניסה לחברה .</a:t>
            </a:r>
            <a:endParaRPr/>
          </a:p>
        </p:txBody>
      </p:sp>
      <p:pic>
        <p:nvPicPr>
          <p:cNvPr id="373" name="Google Shape;37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8200" y="9300"/>
            <a:ext cx="754200" cy="7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475" y="3030525"/>
            <a:ext cx="2609850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/>
        </p:nvSpPr>
        <p:spPr>
          <a:xfrm>
            <a:off x="4572000" y="84838"/>
            <a:ext cx="18138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3700"/>
              <a:t>אודות</a:t>
            </a:r>
            <a:endParaRPr sz="3700"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200"/>
            <a:ext cx="1377150" cy="125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 rotWithShape="1">
          <a:blip r:embed="rId4">
            <a:alphaModFix/>
          </a:blip>
          <a:srcRect b="5548" l="-4513" r="-4502" t="23589"/>
          <a:stretch/>
        </p:blipFill>
        <p:spPr>
          <a:xfrm>
            <a:off x="760025" y="258225"/>
            <a:ext cx="473139" cy="40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9650" y="258200"/>
            <a:ext cx="580825" cy="58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50425" y="2359688"/>
            <a:ext cx="1133475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761700" y="2726325"/>
            <a:ext cx="113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"/>
          <p:cNvSpPr txBox="1"/>
          <p:nvPr/>
        </p:nvSpPr>
        <p:spPr>
          <a:xfrm>
            <a:off x="75" y="3318738"/>
            <a:ext cx="137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שנות ה - 80</a:t>
            </a:r>
            <a:endParaRPr/>
          </a:p>
        </p:txBody>
      </p:sp>
      <p:sp>
        <p:nvSpPr>
          <p:cNvPr id="89" name="Google Shape;89;p15"/>
          <p:cNvSpPr txBox="1"/>
          <p:nvPr/>
        </p:nvSpPr>
        <p:spPr>
          <a:xfrm>
            <a:off x="1488313" y="2255850"/>
            <a:ext cx="123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שנת 2002</a:t>
            </a:r>
            <a:endParaRPr/>
          </a:p>
        </p:txBody>
      </p:sp>
      <p:pic>
        <p:nvPicPr>
          <p:cNvPr id="90" name="Google Shape;90;p15"/>
          <p:cNvPicPr preferRelativeResize="0"/>
          <p:nvPr/>
        </p:nvPicPr>
        <p:blipFill rotWithShape="1">
          <a:blip r:embed="rId7">
            <a:alphaModFix/>
          </a:blip>
          <a:srcRect b="4816" l="52200" r="4914" t="0"/>
          <a:stretch/>
        </p:blipFill>
        <p:spPr>
          <a:xfrm>
            <a:off x="4003700" y="1558425"/>
            <a:ext cx="473149" cy="590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35383" y="3401600"/>
            <a:ext cx="849146" cy="95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48813" y="2534100"/>
            <a:ext cx="1107759" cy="784662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/>
        </p:nvSpPr>
        <p:spPr>
          <a:xfrm flipH="1">
            <a:off x="5297225" y="3476697"/>
            <a:ext cx="75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2009</a:t>
            </a:r>
            <a:endParaRPr/>
          </a:p>
        </p:txBody>
      </p:sp>
      <p:pic>
        <p:nvPicPr>
          <p:cNvPr id="94" name="Google Shape;94;p15"/>
          <p:cNvPicPr preferRelativeResize="0"/>
          <p:nvPr/>
        </p:nvPicPr>
        <p:blipFill>
          <a:blip r:embed="rId10">
            <a:alphaModFix amt="20000"/>
          </a:blip>
          <a:stretch>
            <a:fillRect/>
          </a:stretch>
        </p:blipFill>
        <p:spPr>
          <a:xfrm rot="10800000">
            <a:off x="-3350" y="0"/>
            <a:ext cx="9150701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15"/>
          <p:cNvCxnSpPr/>
          <p:nvPr/>
        </p:nvCxnSpPr>
        <p:spPr>
          <a:xfrm>
            <a:off x="986525" y="2926426"/>
            <a:ext cx="79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" name="Google Shape;96;p15"/>
          <p:cNvCxnSpPr>
            <a:stCxn id="86" idx="2"/>
            <a:endCxn id="91" idx="1"/>
          </p:cNvCxnSpPr>
          <p:nvPr/>
        </p:nvCxnSpPr>
        <p:spPr>
          <a:xfrm>
            <a:off x="2417163" y="3493163"/>
            <a:ext cx="1318200" cy="3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" name="Google Shape;97;p15"/>
          <p:cNvCxnSpPr/>
          <p:nvPr/>
        </p:nvCxnSpPr>
        <p:spPr>
          <a:xfrm flipH="1" rot="10800000">
            <a:off x="2087913" y="1750050"/>
            <a:ext cx="1845600" cy="50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" name="Google Shape;98;p15"/>
          <p:cNvCxnSpPr>
            <a:stCxn id="86" idx="3"/>
            <a:endCxn id="92" idx="1"/>
          </p:cNvCxnSpPr>
          <p:nvPr/>
        </p:nvCxnSpPr>
        <p:spPr>
          <a:xfrm>
            <a:off x="2983900" y="2926425"/>
            <a:ext cx="2064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9" name="Google Shape;99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" y="2359699"/>
            <a:ext cx="1208979" cy="101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4" name="Google Shape;104;p16"/>
          <p:cNvGraphicFramePr/>
          <p:nvPr/>
        </p:nvGraphicFramePr>
        <p:xfrm>
          <a:off x="4978400" y="2574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{49D38423-B2D2-47CD-B37F-46D732F573BF}</a:tableStyleId>
              </a:tblPr>
              <a:tblGrid>
                <a:gridCol w="38282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25159"/>
            <a:ext cx="3183299" cy="2228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706475"/>
            <a:ext cx="2409825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/>
          <p:nvPr/>
        </p:nvSpPr>
        <p:spPr>
          <a:xfrm>
            <a:off x="2894725" y="4897200"/>
            <a:ext cx="4874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400"/>
              <a:t>https://pagespeed.web.dev/report?url=https%3A%2F%2Fshop.hazi-hinam.co.il%2F%23%2F&amp;form_factor=desktop</a:t>
            </a:r>
            <a:endParaRPr sz="400"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76200"/>
            <a:ext cx="1377150" cy="125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 rotWithShape="1">
          <a:blip r:embed="rId6">
            <a:alphaModFix/>
          </a:blip>
          <a:srcRect b="5548" l="-4513" r="-4502" t="23589"/>
          <a:stretch/>
        </p:blipFill>
        <p:spPr>
          <a:xfrm>
            <a:off x="760025" y="258225"/>
            <a:ext cx="473139" cy="40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/>
          <p:nvPr/>
        </p:nvSpPr>
        <p:spPr>
          <a:xfrm>
            <a:off x="8560500" y="3492253"/>
            <a:ext cx="90600" cy="906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6"/>
          <p:cNvSpPr txBox="1"/>
          <p:nvPr/>
        </p:nvSpPr>
        <p:spPr>
          <a:xfrm>
            <a:off x="6379188" y="2987188"/>
            <a:ext cx="2105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1300"/>
              <a:t>יש להקטין קבצי CSS</a:t>
            </a:r>
            <a:endParaRPr b="1" sz="1300"/>
          </a:p>
        </p:txBody>
      </p:sp>
      <p:sp>
        <p:nvSpPr>
          <p:cNvPr id="112" name="Google Shape;112;p16"/>
          <p:cNvSpPr/>
          <p:nvPr/>
        </p:nvSpPr>
        <p:spPr>
          <a:xfrm>
            <a:off x="8560500" y="3083400"/>
            <a:ext cx="90600" cy="906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6"/>
          <p:cNvSpPr txBox="1"/>
          <p:nvPr/>
        </p:nvSpPr>
        <p:spPr>
          <a:xfrm>
            <a:off x="4962900" y="3340350"/>
            <a:ext cx="352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1300"/>
              <a:t>יש לקצר את קוד JavaScript </a:t>
            </a:r>
            <a:r>
              <a:rPr b="1" lang="iw" sz="1300"/>
              <a:t>למינימום</a:t>
            </a:r>
            <a:r>
              <a:rPr b="1" lang="iw" sz="1300"/>
              <a:t> ההכרחי</a:t>
            </a:r>
            <a:endParaRPr b="1" sz="1300"/>
          </a:p>
        </p:txBody>
      </p:sp>
      <p:sp>
        <p:nvSpPr>
          <p:cNvPr id="114" name="Google Shape;114;p16"/>
          <p:cNvSpPr/>
          <p:nvPr/>
        </p:nvSpPr>
        <p:spPr>
          <a:xfrm>
            <a:off x="8560500" y="2758100"/>
            <a:ext cx="90600" cy="906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6"/>
          <p:cNvSpPr txBox="1"/>
          <p:nvPr/>
        </p:nvSpPr>
        <p:spPr>
          <a:xfrm>
            <a:off x="5300900" y="2634050"/>
            <a:ext cx="3183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1300"/>
              <a:t>יש להגדיר את גודל התמונות בצורה נכונה</a:t>
            </a:r>
            <a:endParaRPr b="1" sz="1300"/>
          </a:p>
        </p:txBody>
      </p:sp>
      <p:sp>
        <p:nvSpPr>
          <p:cNvPr id="116" name="Google Shape;116;p16"/>
          <p:cNvSpPr txBox="1"/>
          <p:nvPr/>
        </p:nvSpPr>
        <p:spPr>
          <a:xfrm>
            <a:off x="5778703" y="3696100"/>
            <a:ext cx="2686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1300"/>
              <a:t>יש לקודד תמונות בצורה יעילה</a:t>
            </a:r>
            <a:endParaRPr b="1" sz="1300"/>
          </a:p>
        </p:txBody>
      </p:sp>
      <p:sp>
        <p:nvSpPr>
          <p:cNvPr id="117" name="Google Shape;117;p16"/>
          <p:cNvSpPr/>
          <p:nvPr/>
        </p:nvSpPr>
        <p:spPr>
          <a:xfrm>
            <a:off x="8534300" y="3820150"/>
            <a:ext cx="90600" cy="906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6"/>
          <p:cNvSpPr/>
          <p:nvPr/>
        </p:nvSpPr>
        <p:spPr>
          <a:xfrm>
            <a:off x="8534300" y="4254250"/>
            <a:ext cx="90600" cy="906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6"/>
          <p:cNvSpPr txBox="1"/>
          <p:nvPr/>
        </p:nvSpPr>
        <p:spPr>
          <a:xfrm>
            <a:off x="5610075" y="4054000"/>
            <a:ext cx="2855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1300"/>
              <a:t>יש להתחבר מראש למקורות נדרשים</a:t>
            </a:r>
            <a:endParaRPr b="1" sz="1300"/>
          </a:p>
        </p:txBody>
      </p:sp>
      <p:sp>
        <p:nvSpPr>
          <p:cNvPr id="120" name="Google Shape;120;p16"/>
          <p:cNvSpPr/>
          <p:nvPr/>
        </p:nvSpPr>
        <p:spPr>
          <a:xfrm>
            <a:off x="8552600" y="1255200"/>
            <a:ext cx="90600" cy="906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6"/>
          <p:cNvSpPr/>
          <p:nvPr/>
        </p:nvSpPr>
        <p:spPr>
          <a:xfrm>
            <a:off x="8554100" y="848113"/>
            <a:ext cx="90600" cy="906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6"/>
          <p:cNvSpPr txBox="1"/>
          <p:nvPr/>
        </p:nvSpPr>
        <p:spPr>
          <a:xfrm>
            <a:off x="6396213" y="724063"/>
            <a:ext cx="2105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1300"/>
              <a:t>יש להפעיל דחיסת טקסט</a:t>
            </a:r>
            <a:endParaRPr b="1" sz="1300"/>
          </a:p>
        </p:txBody>
      </p:sp>
      <p:sp>
        <p:nvSpPr>
          <p:cNvPr id="123" name="Google Shape;123;p16"/>
          <p:cNvSpPr txBox="1"/>
          <p:nvPr/>
        </p:nvSpPr>
        <p:spPr>
          <a:xfrm>
            <a:off x="5451275" y="1113100"/>
            <a:ext cx="3050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1300"/>
              <a:t>הפחתת תוכן JavaScript שאינו בשימוש</a:t>
            </a:r>
            <a:endParaRPr b="1" sz="1300"/>
          </a:p>
        </p:txBody>
      </p:sp>
      <p:sp>
        <p:nvSpPr>
          <p:cNvPr id="124" name="Google Shape;124;p16"/>
          <p:cNvSpPr/>
          <p:nvPr/>
        </p:nvSpPr>
        <p:spPr>
          <a:xfrm>
            <a:off x="8554125" y="1615200"/>
            <a:ext cx="90600" cy="906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6"/>
          <p:cNvSpPr txBox="1"/>
          <p:nvPr/>
        </p:nvSpPr>
        <p:spPr>
          <a:xfrm>
            <a:off x="5451277" y="1491150"/>
            <a:ext cx="2973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1300"/>
              <a:t>יש להימנע ממשאבים שחוסמים עיבוד</a:t>
            </a:r>
            <a:endParaRPr b="1" sz="1300"/>
          </a:p>
        </p:txBody>
      </p:sp>
      <p:sp>
        <p:nvSpPr>
          <p:cNvPr id="126" name="Google Shape;126;p16"/>
          <p:cNvSpPr txBox="1"/>
          <p:nvPr/>
        </p:nvSpPr>
        <p:spPr>
          <a:xfrm>
            <a:off x="4085425" y="109150"/>
            <a:ext cx="1923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1700"/>
              <a:t>בדיקת מהירות אתר</a:t>
            </a:r>
            <a:endParaRPr b="1" sz="1700"/>
          </a:p>
        </p:txBody>
      </p:sp>
      <p:pic>
        <p:nvPicPr>
          <p:cNvPr id="127" name="Google Shape;127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78912" y="1427638"/>
            <a:ext cx="1078798" cy="123796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8" name="Google Shape;128;p16"/>
          <p:cNvGraphicFramePr/>
          <p:nvPr/>
        </p:nvGraphicFramePr>
        <p:xfrm>
          <a:off x="5465325" y="628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{49D38423-B2D2-47CD-B37F-46D732F573BF}</a:tableStyleId>
              </a:tblPr>
              <a:tblGrid>
                <a:gridCol w="3341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29" name="Google Shape;129;p16"/>
          <p:cNvPicPr preferRelativeResize="0"/>
          <p:nvPr/>
        </p:nvPicPr>
        <p:blipFill rotWithShape="1">
          <a:blip r:embed="rId8">
            <a:alphaModFix amt="20000"/>
          </a:blip>
          <a:srcRect b="0" l="0" r="0" t="0"/>
          <a:stretch/>
        </p:blipFill>
        <p:spPr>
          <a:xfrm rot="10800000">
            <a:off x="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02700" y="76200"/>
            <a:ext cx="608724" cy="60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/>
        </p:nvSpPr>
        <p:spPr>
          <a:xfrm>
            <a:off x="2947225" y="4920550"/>
            <a:ext cx="300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400"/>
              <a:t>https://pagespeed.web.dev/report?url=https%3A%2F%2Fshop.hazi-hinam.co.il%2F%23%2F&amp;form_factor=mobile</a:t>
            </a:r>
            <a:endParaRPr sz="400"/>
          </a:p>
        </p:txBody>
      </p:sp>
      <p:pic>
        <p:nvPicPr>
          <p:cNvPr id="136" name="Google Shape;13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95825"/>
            <a:ext cx="240982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9925" y="1393075"/>
            <a:ext cx="1295400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76200"/>
            <a:ext cx="1377150" cy="125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 rotWithShape="1">
          <a:blip r:embed="rId6">
            <a:alphaModFix/>
          </a:blip>
          <a:srcRect b="5548" l="-4513" r="-4502" t="23589"/>
          <a:stretch/>
        </p:blipFill>
        <p:spPr>
          <a:xfrm>
            <a:off x="760025" y="258225"/>
            <a:ext cx="473139" cy="40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7"/>
          <p:cNvSpPr txBox="1"/>
          <p:nvPr/>
        </p:nvSpPr>
        <p:spPr>
          <a:xfrm>
            <a:off x="5312125" y="29482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1300"/>
              <a:t>יש להגדיר את גודל התמונות בצורה נכונה</a:t>
            </a:r>
            <a:endParaRPr b="1" sz="1300"/>
          </a:p>
        </p:txBody>
      </p:sp>
      <p:sp>
        <p:nvSpPr>
          <p:cNvPr id="141" name="Google Shape;141;p17"/>
          <p:cNvSpPr/>
          <p:nvPr/>
        </p:nvSpPr>
        <p:spPr>
          <a:xfrm>
            <a:off x="8484300" y="3072300"/>
            <a:ext cx="90600" cy="906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7"/>
          <p:cNvSpPr txBox="1"/>
          <p:nvPr/>
        </p:nvSpPr>
        <p:spPr>
          <a:xfrm>
            <a:off x="6190488" y="3258588"/>
            <a:ext cx="2105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1300"/>
              <a:t>יש להקטין קבצי CSS</a:t>
            </a:r>
            <a:endParaRPr b="1" sz="1300"/>
          </a:p>
        </p:txBody>
      </p:sp>
      <p:sp>
        <p:nvSpPr>
          <p:cNvPr id="143" name="Google Shape;143;p17"/>
          <p:cNvSpPr/>
          <p:nvPr/>
        </p:nvSpPr>
        <p:spPr>
          <a:xfrm>
            <a:off x="8484300" y="3382650"/>
            <a:ext cx="90600" cy="906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7"/>
          <p:cNvSpPr/>
          <p:nvPr/>
        </p:nvSpPr>
        <p:spPr>
          <a:xfrm>
            <a:off x="8484300" y="3769200"/>
            <a:ext cx="90600" cy="906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7"/>
          <p:cNvSpPr txBox="1"/>
          <p:nvPr/>
        </p:nvSpPr>
        <p:spPr>
          <a:xfrm>
            <a:off x="4311150" y="3645150"/>
            <a:ext cx="3984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1300"/>
              <a:t>יש לקצר את קוד  JavaScript למינימום ההכרחי</a:t>
            </a:r>
            <a:endParaRPr b="1" sz="1300"/>
          </a:p>
        </p:txBody>
      </p:sp>
      <p:sp>
        <p:nvSpPr>
          <p:cNvPr id="146" name="Google Shape;146;p17"/>
          <p:cNvSpPr txBox="1"/>
          <p:nvPr/>
        </p:nvSpPr>
        <p:spPr>
          <a:xfrm>
            <a:off x="4710650" y="4015050"/>
            <a:ext cx="362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1300"/>
              <a:t>יש להימנע מהפניות אוטומטיות מרובות</a:t>
            </a:r>
            <a:endParaRPr b="1" sz="1300"/>
          </a:p>
        </p:txBody>
      </p:sp>
      <p:sp>
        <p:nvSpPr>
          <p:cNvPr id="147" name="Google Shape;147;p17"/>
          <p:cNvSpPr txBox="1"/>
          <p:nvPr/>
        </p:nvSpPr>
        <p:spPr>
          <a:xfrm>
            <a:off x="3749913" y="4401600"/>
            <a:ext cx="450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1300"/>
              <a:t>יש להסיר עותקים כפולים של מודולים בחבילות JavaScript</a:t>
            </a:r>
            <a:endParaRPr b="1" sz="1300"/>
          </a:p>
        </p:txBody>
      </p:sp>
      <p:sp>
        <p:nvSpPr>
          <p:cNvPr id="148" name="Google Shape;148;p17"/>
          <p:cNvSpPr/>
          <p:nvPr/>
        </p:nvSpPr>
        <p:spPr>
          <a:xfrm>
            <a:off x="8483325" y="4139100"/>
            <a:ext cx="90600" cy="906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7"/>
          <p:cNvSpPr/>
          <p:nvPr/>
        </p:nvSpPr>
        <p:spPr>
          <a:xfrm>
            <a:off x="8483325" y="4525650"/>
            <a:ext cx="90600" cy="906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7"/>
          <p:cNvSpPr/>
          <p:nvPr/>
        </p:nvSpPr>
        <p:spPr>
          <a:xfrm>
            <a:off x="8560500" y="773663"/>
            <a:ext cx="90600" cy="906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7"/>
          <p:cNvSpPr txBox="1"/>
          <p:nvPr/>
        </p:nvSpPr>
        <p:spPr>
          <a:xfrm>
            <a:off x="6231463" y="649550"/>
            <a:ext cx="227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1300"/>
              <a:t>יש להפעיל דחיסת טקסט</a:t>
            </a:r>
            <a:endParaRPr b="1" sz="1300"/>
          </a:p>
        </p:txBody>
      </p:sp>
      <p:sp>
        <p:nvSpPr>
          <p:cNvPr id="152" name="Google Shape;152;p17"/>
          <p:cNvSpPr/>
          <p:nvPr/>
        </p:nvSpPr>
        <p:spPr>
          <a:xfrm>
            <a:off x="8560500" y="1163288"/>
            <a:ext cx="90600" cy="906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7"/>
          <p:cNvSpPr txBox="1"/>
          <p:nvPr/>
        </p:nvSpPr>
        <p:spPr>
          <a:xfrm>
            <a:off x="5428950" y="10392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1300"/>
              <a:t>הפחתת תוכן JavaScript שאינו בשימוש</a:t>
            </a:r>
            <a:endParaRPr b="1" sz="1300"/>
          </a:p>
        </p:txBody>
      </p:sp>
      <p:sp>
        <p:nvSpPr>
          <p:cNvPr id="154" name="Google Shape;154;p17"/>
          <p:cNvSpPr/>
          <p:nvPr/>
        </p:nvSpPr>
        <p:spPr>
          <a:xfrm>
            <a:off x="8560500" y="1552913"/>
            <a:ext cx="90600" cy="906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7"/>
          <p:cNvSpPr txBox="1"/>
          <p:nvPr/>
        </p:nvSpPr>
        <p:spPr>
          <a:xfrm>
            <a:off x="5610073" y="1428850"/>
            <a:ext cx="2745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1300"/>
              <a:t>יש להימנע ממשאבים שחוסמים עיבוד</a:t>
            </a:r>
            <a:endParaRPr b="1" sz="1300"/>
          </a:p>
        </p:txBody>
      </p:sp>
      <p:pic>
        <p:nvPicPr>
          <p:cNvPr id="156" name="Google Shape;15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11150" y="25"/>
            <a:ext cx="521701" cy="609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6725" y="1956675"/>
            <a:ext cx="3279400" cy="244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7"/>
          <p:cNvSpPr txBox="1"/>
          <p:nvPr/>
        </p:nvSpPr>
        <p:spPr>
          <a:xfrm>
            <a:off x="4437375" y="152200"/>
            <a:ext cx="25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1700"/>
              <a:t>בדיקת מהירות אתר</a:t>
            </a:r>
            <a:endParaRPr b="1" sz="1700"/>
          </a:p>
        </p:txBody>
      </p:sp>
      <p:graphicFrame>
        <p:nvGraphicFramePr>
          <p:cNvPr id="159" name="Google Shape;159;p17"/>
          <p:cNvGraphicFramePr/>
          <p:nvPr/>
        </p:nvGraphicFramePr>
        <p:xfrm>
          <a:off x="5104500" y="704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{49D38423-B2D2-47CD-B37F-46D732F573BF}</a:tableStyleId>
              </a:tblPr>
              <a:tblGrid>
                <a:gridCol w="3620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60" name="Google Shape;160;p17"/>
          <p:cNvGraphicFramePr/>
          <p:nvPr/>
        </p:nvGraphicFramePr>
        <p:xfrm>
          <a:off x="4143900" y="2914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{49D38423-B2D2-47CD-B37F-46D732F573BF}</a:tableStyleId>
              </a:tblPr>
              <a:tblGrid>
                <a:gridCol w="4504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61" name="Google Shape;161;p17"/>
          <p:cNvPicPr preferRelativeResize="0"/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 rot="10800000">
            <a:off x="1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475" y="3451775"/>
            <a:ext cx="2091975" cy="143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6200"/>
            <a:ext cx="1377150" cy="125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8"/>
          <p:cNvPicPr preferRelativeResize="0"/>
          <p:nvPr/>
        </p:nvPicPr>
        <p:blipFill rotWithShape="1">
          <a:blip r:embed="rId5">
            <a:alphaModFix/>
          </a:blip>
          <a:srcRect b="5548" l="-4513" r="-4502" t="23589"/>
          <a:stretch/>
        </p:blipFill>
        <p:spPr>
          <a:xfrm>
            <a:off x="760025" y="258225"/>
            <a:ext cx="473139" cy="40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8"/>
          <p:cNvSpPr txBox="1"/>
          <p:nvPr/>
        </p:nvSpPr>
        <p:spPr>
          <a:xfrm>
            <a:off x="3722400" y="84850"/>
            <a:ext cx="24798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3700"/>
              <a:t>תיאור האתר</a:t>
            </a:r>
            <a:endParaRPr sz="3700"/>
          </a:p>
        </p:txBody>
      </p:sp>
      <p:sp>
        <p:nvSpPr>
          <p:cNvPr id="170" name="Google Shape;170;p18"/>
          <p:cNvSpPr txBox="1"/>
          <p:nvPr/>
        </p:nvSpPr>
        <p:spPr>
          <a:xfrm>
            <a:off x="760025" y="3614400"/>
            <a:ext cx="914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1500"/>
              <a:t>שלמות</a:t>
            </a:r>
            <a:endParaRPr b="1" sz="1500"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</p:txBody>
      </p:sp>
      <p:pic>
        <p:nvPicPr>
          <p:cNvPr id="171" name="Google Shape;17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5525" y="3179550"/>
            <a:ext cx="1543050" cy="15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8"/>
          <p:cNvSpPr txBox="1"/>
          <p:nvPr/>
        </p:nvSpPr>
        <p:spPr>
          <a:xfrm>
            <a:off x="1377150" y="702675"/>
            <a:ext cx="750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8"/>
          <p:cNvSpPr txBox="1"/>
          <p:nvPr/>
        </p:nvSpPr>
        <p:spPr>
          <a:xfrm>
            <a:off x="1717300" y="763500"/>
            <a:ext cx="7026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w" sz="1500">
                <a:solidFill>
                  <a:schemeClr val="dk1"/>
                </a:solidFill>
              </a:rPr>
              <a:t>אתר חצי חינם אונליין הינו אתר קניות  אשר נותן מענה לקהל הרחב אשר רוצה להרוויח זמן  וכסף , ורוצה לקבל חווית קניה ייחודית. האתר מציג מבחר גדול של מוצרים בסיסיים לבית : אוכל , ביגוד ,ועוד.</a:t>
            </a:r>
            <a:endParaRPr/>
          </a:p>
        </p:txBody>
      </p:sp>
      <p:sp>
        <p:nvSpPr>
          <p:cNvPr id="174" name="Google Shape;174;p18"/>
          <p:cNvSpPr txBox="1"/>
          <p:nvPr/>
        </p:nvSpPr>
        <p:spPr>
          <a:xfrm>
            <a:off x="7549225" y="4059113"/>
            <a:ext cx="1110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w" sz="1500">
                <a:solidFill>
                  <a:schemeClr val="dk1"/>
                </a:solidFill>
              </a:rPr>
              <a:t> זמינות </a:t>
            </a:r>
            <a:endParaRPr/>
          </a:p>
        </p:txBody>
      </p:sp>
      <p:pic>
        <p:nvPicPr>
          <p:cNvPr id="175" name="Google Shape;175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34625" y="1922650"/>
            <a:ext cx="2479800" cy="15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8"/>
          <p:cNvSpPr txBox="1"/>
          <p:nvPr/>
        </p:nvSpPr>
        <p:spPr>
          <a:xfrm>
            <a:off x="3933050" y="1585313"/>
            <a:ext cx="1110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w" sz="1500">
                <a:solidFill>
                  <a:schemeClr val="dk1"/>
                </a:solidFill>
              </a:rPr>
              <a:t>סודיות 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/>
        </p:nvSpPr>
        <p:spPr>
          <a:xfrm>
            <a:off x="2179425" y="3869675"/>
            <a:ext cx="80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rgbClr val="38761D"/>
                </a:solidFill>
              </a:rPr>
              <a:t>100%</a:t>
            </a:r>
            <a:endParaRPr>
              <a:solidFill>
                <a:srgbClr val="38761D"/>
              </a:solidFill>
            </a:endParaRPr>
          </a:p>
        </p:txBody>
      </p:sp>
      <p:pic>
        <p:nvPicPr>
          <p:cNvPr id="178" name="Google Shape;178;p18"/>
          <p:cNvPicPr preferRelativeResize="0"/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 rot="10800000">
            <a:off x="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87325" y="165638"/>
            <a:ext cx="592588" cy="592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9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0800000">
            <a:off x="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6200"/>
            <a:ext cx="1377150" cy="125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9"/>
          <p:cNvPicPr preferRelativeResize="0"/>
          <p:nvPr/>
        </p:nvPicPr>
        <p:blipFill rotWithShape="1">
          <a:blip r:embed="rId5">
            <a:alphaModFix/>
          </a:blip>
          <a:srcRect b="5548" l="-4513" r="-4502" t="23589"/>
          <a:stretch/>
        </p:blipFill>
        <p:spPr>
          <a:xfrm>
            <a:off x="760025" y="258225"/>
            <a:ext cx="473139" cy="40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43150" y="172313"/>
            <a:ext cx="579251" cy="57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048300"/>
            <a:ext cx="1462150" cy="10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9"/>
          <p:cNvPicPr preferRelativeResize="0"/>
          <p:nvPr/>
        </p:nvPicPr>
        <p:blipFill rotWithShape="1">
          <a:blip r:embed="rId8">
            <a:alphaModFix/>
          </a:blip>
          <a:srcRect b="8340" l="0" r="0" t="0"/>
          <a:stretch/>
        </p:blipFill>
        <p:spPr>
          <a:xfrm>
            <a:off x="-638687" y="551738"/>
            <a:ext cx="10421375" cy="581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9"/>
          <p:cNvSpPr txBox="1"/>
          <p:nvPr/>
        </p:nvSpPr>
        <p:spPr>
          <a:xfrm>
            <a:off x="3722400" y="84850"/>
            <a:ext cx="24798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3700"/>
              <a:t>מפת אתר</a:t>
            </a:r>
            <a:endParaRPr sz="3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0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0800000">
            <a:off x="-1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6200"/>
            <a:ext cx="1377150" cy="125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0"/>
          <p:cNvPicPr preferRelativeResize="0"/>
          <p:nvPr/>
        </p:nvPicPr>
        <p:blipFill rotWithShape="1">
          <a:blip r:embed="rId5">
            <a:alphaModFix/>
          </a:blip>
          <a:srcRect b="5548" l="-4513" r="-4502" t="23589"/>
          <a:stretch/>
        </p:blipFill>
        <p:spPr>
          <a:xfrm>
            <a:off x="760025" y="258225"/>
            <a:ext cx="473139" cy="40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0"/>
          <p:cNvSpPr txBox="1"/>
          <p:nvPr/>
        </p:nvSpPr>
        <p:spPr>
          <a:xfrm>
            <a:off x="4396975" y="155088"/>
            <a:ext cx="30219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 sz="3700"/>
              <a:t>תיאור </a:t>
            </a:r>
            <a:r>
              <a:rPr lang="iw" sz="3700"/>
              <a:t>הפרויקט</a:t>
            </a:r>
            <a:endParaRPr sz="3700"/>
          </a:p>
        </p:txBody>
      </p:sp>
      <p:sp>
        <p:nvSpPr>
          <p:cNvPr id="199" name="Google Shape;199;p20"/>
          <p:cNvSpPr txBox="1"/>
          <p:nvPr/>
        </p:nvSpPr>
        <p:spPr>
          <a:xfrm>
            <a:off x="1703875" y="936875"/>
            <a:ext cx="7102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1500"/>
              <a:t>הבדיקות</a:t>
            </a:r>
            <a:r>
              <a:rPr b="1" lang="iw" sz="1500"/>
              <a:t> שלנו </a:t>
            </a:r>
            <a:r>
              <a:rPr b="1" lang="iw" sz="1500"/>
              <a:t>התחילו</a:t>
            </a:r>
            <a:r>
              <a:rPr b="1" lang="iw" sz="1500"/>
              <a:t> ב</a:t>
            </a:r>
            <a:r>
              <a:rPr b="1" lang="iw" sz="1500"/>
              <a:t>תסריט</a:t>
            </a:r>
            <a:r>
              <a:rPr b="1" lang="iw" sz="1500"/>
              <a:t> מוכן מראש על מנת למצוא באגים מוכרים וידועים.</a:t>
            </a:r>
            <a:endParaRPr b="1" sz="1500"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1500"/>
              <a:t>כאשר סיימנו את החלק של </a:t>
            </a:r>
            <a:r>
              <a:rPr b="1" lang="iw" sz="1500"/>
              <a:t>הצ'ק</a:t>
            </a:r>
            <a:r>
              <a:rPr b="1" lang="iw" sz="1500"/>
              <a:t> ליסט עברנו לבדיקות חקירה (Exploratory</a:t>
            </a:r>
            <a:r>
              <a:rPr b="1" lang="iw" sz="1500"/>
              <a:t>)</a:t>
            </a:r>
            <a:endParaRPr b="1" sz="1500"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1500"/>
              <a:t>לאחר מכן חילקנו את  </a:t>
            </a:r>
            <a:r>
              <a:rPr b="1" lang="iw" sz="1500"/>
              <a:t>הפרויקט</a:t>
            </a:r>
            <a:r>
              <a:rPr b="1" lang="iw" sz="1500"/>
              <a:t> </a:t>
            </a:r>
            <a:r>
              <a:rPr b="1" lang="iw" sz="1500"/>
              <a:t>שלושה</a:t>
            </a:r>
            <a:r>
              <a:rPr b="1" lang="iw" sz="1500"/>
              <a:t> סבבים ,</a:t>
            </a:r>
            <a:r>
              <a:rPr b="1" lang="iw" sz="1500"/>
              <a:t>הפרויקט</a:t>
            </a:r>
            <a:r>
              <a:rPr b="1" lang="iw" sz="1500"/>
              <a:t> נעשה על ידי שני בודקים מנוסים </a:t>
            </a:r>
            <a:endParaRPr b="1" sz="1500"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1500"/>
              <a:t>ובכל סבב בוצעו ריטסט ורגרסיה</a:t>
            </a:r>
            <a:endParaRPr b="1" sz="1500"/>
          </a:p>
        </p:txBody>
      </p:sp>
      <p:pic>
        <p:nvPicPr>
          <p:cNvPr id="200" name="Google Shape;200;p20"/>
          <p:cNvPicPr preferRelativeResize="0"/>
          <p:nvPr/>
        </p:nvPicPr>
        <p:blipFill rotWithShape="1">
          <a:blip r:embed="rId6">
            <a:alphaModFix/>
          </a:blip>
          <a:srcRect b="13842" l="15476" r="16644" t="7055"/>
          <a:stretch/>
        </p:blipFill>
        <p:spPr>
          <a:xfrm>
            <a:off x="3743738" y="258225"/>
            <a:ext cx="540784" cy="67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256756"/>
            <a:ext cx="1224751" cy="886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46700" y="1971324"/>
            <a:ext cx="5617152" cy="301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 txBox="1"/>
          <p:nvPr/>
        </p:nvSpPr>
        <p:spPr>
          <a:xfrm>
            <a:off x="5725725" y="0"/>
            <a:ext cx="35481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3700"/>
              <a:t>הממשק הגרפי</a:t>
            </a:r>
            <a:endParaRPr sz="3700"/>
          </a:p>
        </p:txBody>
      </p:sp>
      <p:sp>
        <p:nvSpPr>
          <p:cNvPr id="208" name="Google Shape;208;p21"/>
          <p:cNvSpPr txBox="1"/>
          <p:nvPr/>
        </p:nvSpPr>
        <p:spPr>
          <a:xfrm>
            <a:off x="7138725" y="1173075"/>
            <a:ext cx="143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1"/>
          <p:cNvSpPr/>
          <p:nvPr/>
        </p:nvSpPr>
        <p:spPr>
          <a:xfrm>
            <a:off x="6476475" y="3897850"/>
            <a:ext cx="1163100" cy="1062900"/>
          </a:xfrm>
          <a:prstGeom prst="octagon">
            <a:avLst>
              <a:gd fmla="val 29289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איות</a:t>
            </a:r>
            <a:endParaRPr/>
          </a:p>
        </p:txBody>
      </p:sp>
      <p:sp>
        <p:nvSpPr>
          <p:cNvPr id="210" name="Google Shape;210;p21"/>
          <p:cNvSpPr/>
          <p:nvPr/>
        </p:nvSpPr>
        <p:spPr>
          <a:xfrm>
            <a:off x="7748700" y="3897850"/>
            <a:ext cx="1163100" cy="1062900"/>
          </a:xfrm>
          <a:prstGeom prst="octagon">
            <a:avLst>
              <a:gd fmla="val 29289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רזולוציה</a:t>
            </a:r>
            <a:endParaRPr/>
          </a:p>
        </p:txBody>
      </p:sp>
      <p:sp>
        <p:nvSpPr>
          <p:cNvPr id="211" name="Google Shape;211;p21"/>
          <p:cNvSpPr/>
          <p:nvPr/>
        </p:nvSpPr>
        <p:spPr>
          <a:xfrm>
            <a:off x="7748700" y="2633200"/>
            <a:ext cx="1163100" cy="1062900"/>
          </a:xfrm>
          <a:prstGeom prst="octagon">
            <a:avLst>
              <a:gd fmla="val 29289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בהירות</a:t>
            </a:r>
            <a:endParaRPr/>
          </a:p>
        </p:txBody>
      </p:sp>
      <p:sp>
        <p:nvSpPr>
          <p:cNvPr id="212" name="Google Shape;212;p21"/>
          <p:cNvSpPr/>
          <p:nvPr/>
        </p:nvSpPr>
        <p:spPr>
          <a:xfrm>
            <a:off x="6476475" y="2633200"/>
            <a:ext cx="1163100" cy="1062900"/>
          </a:xfrm>
          <a:prstGeom prst="octagon">
            <a:avLst>
              <a:gd fmla="val 29289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מיקום אלמנטים</a:t>
            </a:r>
            <a:endParaRPr/>
          </a:p>
        </p:txBody>
      </p:sp>
      <p:sp>
        <p:nvSpPr>
          <p:cNvPr id="213" name="Google Shape;213;p21"/>
          <p:cNvSpPr/>
          <p:nvPr/>
        </p:nvSpPr>
        <p:spPr>
          <a:xfrm>
            <a:off x="6476475" y="1368550"/>
            <a:ext cx="1163100" cy="1062900"/>
          </a:xfrm>
          <a:prstGeom prst="octagon">
            <a:avLst>
              <a:gd fmla="val 29289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צבע</a:t>
            </a:r>
            <a:endParaRPr/>
          </a:p>
        </p:txBody>
      </p:sp>
      <p:sp>
        <p:nvSpPr>
          <p:cNvPr id="214" name="Google Shape;214;p21"/>
          <p:cNvSpPr/>
          <p:nvPr/>
        </p:nvSpPr>
        <p:spPr>
          <a:xfrm>
            <a:off x="7748700" y="1330025"/>
            <a:ext cx="1163100" cy="1062900"/>
          </a:xfrm>
          <a:prstGeom prst="octagon">
            <a:avLst>
              <a:gd fmla="val 29289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"/>
              <a:t>גודל</a:t>
            </a:r>
            <a:endParaRPr b="1"/>
          </a:p>
        </p:txBody>
      </p:sp>
      <p:pic>
        <p:nvPicPr>
          <p:cNvPr id="215" name="Google Shape;2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200"/>
            <a:ext cx="1377150" cy="125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1"/>
          <p:cNvPicPr preferRelativeResize="0"/>
          <p:nvPr/>
        </p:nvPicPr>
        <p:blipFill rotWithShape="1">
          <a:blip r:embed="rId4">
            <a:alphaModFix/>
          </a:blip>
          <a:srcRect b="5548" l="-4513" r="-4502" t="23589"/>
          <a:stretch/>
        </p:blipFill>
        <p:spPr>
          <a:xfrm>
            <a:off x="760025" y="258225"/>
            <a:ext cx="473139" cy="40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2473" y="665661"/>
            <a:ext cx="727150" cy="72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7200" y="3639800"/>
            <a:ext cx="1702325" cy="1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1"/>
          <p:cNvSpPr txBox="1"/>
          <p:nvPr/>
        </p:nvSpPr>
        <p:spPr>
          <a:xfrm>
            <a:off x="2119838" y="84838"/>
            <a:ext cx="2863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3700"/>
              <a:t>C.R.U.D</a:t>
            </a:r>
            <a:endParaRPr sz="3700"/>
          </a:p>
        </p:txBody>
      </p:sp>
      <p:sp>
        <p:nvSpPr>
          <p:cNvPr id="220" name="Google Shape;220;p21"/>
          <p:cNvSpPr/>
          <p:nvPr/>
        </p:nvSpPr>
        <p:spPr>
          <a:xfrm>
            <a:off x="2159850" y="1173075"/>
            <a:ext cx="1163100" cy="1062900"/>
          </a:xfrm>
          <a:prstGeom prst="octagon">
            <a:avLst>
              <a:gd fmla="val 29289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קריאה</a:t>
            </a: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3783250" y="1173075"/>
            <a:ext cx="1163100" cy="1062900"/>
          </a:xfrm>
          <a:prstGeom prst="octagon">
            <a:avLst>
              <a:gd fmla="val 29289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יצירה</a:t>
            </a: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2897900" y="2633200"/>
            <a:ext cx="1163100" cy="1062900"/>
          </a:xfrm>
          <a:prstGeom prst="octagon">
            <a:avLst>
              <a:gd fmla="val 29289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עדכון</a:t>
            </a:r>
            <a:endParaRPr/>
          </a:p>
        </p:txBody>
      </p:sp>
      <p:sp>
        <p:nvSpPr>
          <p:cNvPr id="223" name="Google Shape;223;p21"/>
          <p:cNvSpPr/>
          <p:nvPr/>
        </p:nvSpPr>
        <p:spPr>
          <a:xfrm>
            <a:off x="2897900" y="3897850"/>
            <a:ext cx="1163100" cy="1062900"/>
          </a:xfrm>
          <a:prstGeom prst="octagon">
            <a:avLst>
              <a:gd fmla="val 29289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מחיקה</a:t>
            </a:r>
            <a:endParaRPr/>
          </a:p>
        </p:txBody>
      </p:sp>
      <p:pic>
        <p:nvPicPr>
          <p:cNvPr id="224" name="Google Shape;224;p21"/>
          <p:cNvPicPr preferRelativeResize="0"/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10800000">
            <a:off x="1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